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5"/>
  </p:notesMasterIdLst>
  <p:sldIdLst>
    <p:sldId id="256" r:id="rId2"/>
    <p:sldId id="298" r:id="rId3"/>
    <p:sldId id="258" r:id="rId4"/>
    <p:sldId id="260" r:id="rId5"/>
    <p:sldId id="263" r:id="rId6"/>
    <p:sldId id="299" r:id="rId7"/>
    <p:sldId id="269" r:id="rId8"/>
    <p:sldId id="303" r:id="rId9"/>
    <p:sldId id="273" r:id="rId10"/>
    <p:sldId id="302" r:id="rId11"/>
    <p:sldId id="304" r:id="rId12"/>
    <p:sldId id="305" r:id="rId13"/>
    <p:sldId id="306" r:id="rId14"/>
    <p:sldId id="300" r:id="rId15"/>
    <p:sldId id="261" r:id="rId16"/>
    <p:sldId id="262" r:id="rId17"/>
    <p:sldId id="264" r:id="rId18"/>
    <p:sldId id="267" r:id="rId19"/>
    <p:sldId id="271" r:id="rId20"/>
    <p:sldId id="311" r:id="rId21"/>
    <p:sldId id="312" r:id="rId22"/>
    <p:sldId id="265" r:id="rId23"/>
    <p:sldId id="266" r:id="rId24"/>
    <p:sldId id="268" r:id="rId25"/>
    <p:sldId id="301" r:id="rId26"/>
    <p:sldId id="270" r:id="rId27"/>
    <p:sldId id="274" r:id="rId28"/>
    <p:sldId id="278" r:id="rId29"/>
    <p:sldId id="307" r:id="rId30"/>
    <p:sldId id="309" r:id="rId31"/>
    <p:sldId id="308" r:id="rId32"/>
    <p:sldId id="310" r:id="rId33"/>
    <p:sldId id="276" r:id="rId34"/>
  </p:sldIdLst>
  <p:sldSz cx="9144000" cy="5143500" type="screen16x9"/>
  <p:notesSz cx="6858000" cy="9144000"/>
  <p:embeddedFontLst>
    <p:embeddedFont>
      <p:font typeface="Anaheim" panose="020B0604020202020204" charset="0"/>
      <p:regular r:id="rId36"/>
      <p:bold r:id="rId37"/>
    </p:embeddedFont>
    <p:embeddedFont>
      <p:font typeface="Nunito Light" pitchFamily="2" charset="0"/>
      <p:regular r:id="rId38"/>
      <p: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T Sans" panose="020B05030202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74229A-1F70-4C6D-9C52-9DCE9C9F76F9}">
  <a:tblStyle styleId="{9074229A-1F70-4C6D-9C52-9DCE9C9F7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0D334-E299-41B7-9025-F0FD606700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04EA9BB2-DE8E-8AE0-3D6D-6FBCC532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816FEFBA-A6CB-C0B8-2CDC-A7BDD433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D9A810AB-5D4A-B9B3-0FC1-9E03AC121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97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>
          <a:extLst>
            <a:ext uri="{FF2B5EF4-FFF2-40B4-BE49-F238E27FC236}">
              <a16:creationId xmlns:a16="http://schemas.microsoft.com/office/drawing/2014/main" id="{B7BEF102-2A8F-E3E5-4461-4DB74537B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>
            <a:extLst>
              <a:ext uri="{FF2B5EF4-FFF2-40B4-BE49-F238E27FC236}">
                <a16:creationId xmlns:a16="http://schemas.microsoft.com/office/drawing/2014/main" id="{43DF8251-7813-0ED2-7DF6-89F47ED24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>
            <a:extLst>
              <a:ext uri="{FF2B5EF4-FFF2-40B4-BE49-F238E27FC236}">
                <a16:creationId xmlns:a16="http://schemas.microsoft.com/office/drawing/2014/main" id="{D187FDF5-FDF7-E829-5F68-E5FE69F3C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41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34390D65-DF49-0AE1-6722-4B7E828E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8DA91835-924B-0DA5-F0F4-F301411C5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24DC4D7D-8476-448C-FFDE-AFAD36EA1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54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>
          <a:extLst>
            <a:ext uri="{FF2B5EF4-FFF2-40B4-BE49-F238E27FC236}">
              <a16:creationId xmlns:a16="http://schemas.microsoft.com/office/drawing/2014/main" id="{C95A81D9-D79E-CAE7-9D39-EE2B0118B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>
            <a:extLst>
              <a:ext uri="{FF2B5EF4-FFF2-40B4-BE49-F238E27FC236}">
                <a16:creationId xmlns:a16="http://schemas.microsoft.com/office/drawing/2014/main" id="{4D102ADF-26AB-8774-7A72-2A8FADB61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>
            <a:extLst>
              <a:ext uri="{FF2B5EF4-FFF2-40B4-BE49-F238E27FC236}">
                <a16:creationId xmlns:a16="http://schemas.microsoft.com/office/drawing/2014/main" id="{538B6768-5AE9-C84F-6E1A-6BED713B3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9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C8F1658C-5496-1E86-B36B-628DC4BA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F03A854D-45A6-77F5-96DB-92FE18B99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03C9322D-70D9-4D08-02A6-345244CB5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8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2c2953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02c2953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09C1B3FE-8D09-93D4-D957-578D6E54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32:notes">
            <a:extLst>
              <a:ext uri="{FF2B5EF4-FFF2-40B4-BE49-F238E27FC236}">
                <a16:creationId xmlns:a16="http://schemas.microsoft.com/office/drawing/2014/main" id="{1944F9E7-F464-8E7C-6E86-3E469A499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32:notes">
            <a:extLst>
              <a:ext uri="{FF2B5EF4-FFF2-40B4-BE49-F238E27FC236}">
                <a16:creationId xmlns:a16="http://schemas.microsoft.com/office/drawing/2014/main" id="{687ED5E0-9ECF-82C5-8FBF-287AC2D45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2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AA6A8051-7AD3-C331-0311-6C770089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20:notes">
            <a:extLst>
              <a:ext uri="{FF2B5EF4-FFF2-40B4-BE49-F238E27FC236}">
                <a16:creationId xmlns:a16="http://schemas.microsoft.com/office/drawing/2014/main" id="{E96EA3B1-23F6-681B-82BE-682041669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20:notes">
            <a:extLst>
              <a:ext uri="{FF2B5EF4-FFF2-40B4-BE49-F238E27FC236}">
                <a16:creationId xmlns:a16="http://schemas.microsoft.com/office/drawing/2014/main" id="{4B1BE60E-3B6C-A0D2-AD9D-D8230640C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39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02CD0418-899E-E16C-43C3-79C43A2C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20:notes">
            <a:extLst>
              <a:ext uri="{FF2B5EF4-FFF2-40B4-BE49-F238E27FC236}">
                <a16:creationId xmlns:a16="http://schemas.microsoft.com/office/drawing/2014/main" id="{502AF8FF-D32F-2B4F-48F7-7E7C5677D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20:notes">
            <a:extLst>
              <a:ext uri="{FF2B5EF4-FFF2-40B4-BE49-F238E27FC236}">
                <a16:creationId xmlns:a16="http://schemas.microsoft.com/office/drawing/2014/main" id="{DA721E24-6925-B969-0225-DD4BA04E3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2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5674DE0-9C3B-CC53-FC33-DDDDF703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ECBC65F5-EDD6-8788-F54B-3F4BE9D19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8E47DDF1-B435-909C-F09B-151087A128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67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7f3938c53_0_17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7f3938c53_0_17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DA5E27F-F7D8-79C5-AAB0-B898C8C80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C64D0391-2BB3-A5EF-5C84-4CE570B8E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B5E8760C-53FD-1671-C227-EC3A85762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9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FB0DECF6-84E0-63BA-A727-77557C05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61f04b0b_0_4:notes">
            <a:extLst>
              <a:ext uri="{FF2B5EF4-FFF2-40B4-BE49-F238E27FC236}">
                <a16:creationId xmlns:a16="http://schemas.microsoft.com/office/drawing/2014/main" id="{FF8EF69C-A7B4-D32A-AE1D-5FE3ED8EF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661f04b0b_0_4:notes">
            <a:extLst>
              <a:ext uri="{FF2B5EF4-FFF2-40B4-BE49-F238E27FC236}">
                <a16:creationId xmlns:a16="http://schemas.microsoft.com/office/drawing/2014/main" id="{F866ED61-4D31-5666-8F4B-6695CC9C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18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BEFD6959-315C-ABD6-69E3-5F2424F0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A991112D-B4FD-2B97-4965-72E24C2CD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9AB47E18-E2B8-26D9-9452-5AA002C16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622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>
          <a:extLst>
            <a:ext uri="{FF2B5EF4-FFF2-40B4-BE49-F238E27FC236}">
              <a16:creationId xmlns:a16="http://schemas.microsoft.com/office/drawing/2014/main" id="{C11B6176-84D6-A5E0-E618-D57B53AE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7f3938c53_0_17706:notes">
            <a:extLst>
              <a:ext uri="{FF2B5EF4-FFF2-40B4-BE49-F238E27FC236}">
                <a16:creationId xmlns:a16="http://schemas.microsoft.com/office/drawing/2014/main" id="{4F908EF0-1AEB-266A-4B1F-23B4ECB85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7f3938c53_0_17706:notes">
            <a:extLst>
              <a:ext uri="{FF2B5EF4-FFF2-40B4-BE49-F238E27FC236}">
                <a16:creationId xmlns:a16="http://schemas.microsoft.com/office/drawing/2014/main" id="{3C3EC957-4CB9-0F85-DA5A-9691EF64CA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04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47E2AA49-39FE-1F60-1628-D9D6C6845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7F95D503-A547-086E-1C2C-CAC60108B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E4FED86F-2F5D-E755-CF8C-4D6291CA0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66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976E22B0-1502-5145-11FF-2FD92C8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4dda1946d_6_308:notes">
            <a:extLst>
              <a:ext uri="{FF2B5EF4-FFF2-40B4-BE49-F238E27FC236}">
                <a16:creationId xmlns:a16="http://schemas.microsoft.com/office/drawing/2014/main" id="{BB9787D5-3D86-B168-D6E4-B43AD8D07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4dda1946d_6_308:notes">
            <a:extLst>
              <a:ext uri="{FF2B5EF4-FFF2-40B4-BE49-F238E27FC236}">
                <a16:creationId xmlns:a16="http://schemas.microsoft.com/office/drawing/2014/main" id="{9D922A50-C4D4-4733-07AB-2EC61EE88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0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145600" y="2101875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145600" y="2101150"/>
            <a:ext cx="4852800" cy="17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713227" y="540000"/>
            <a:ext cx="4151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7132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713224" y="3542325"/>
            <a:ext cx="3425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713225" y="2630525"/>
            <a:ext cx="3171900" cy="16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3" r:id="rId23"/>
    <p:sldLayoutId id="2147483675" r:id="rId24"/>
    <p:sldLayoutId id="2147483676" r:id="rId25"/>
    <p:sldLayoutId id="2147483677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NGnxA5e4aY0?feature=oembed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LIGHTS </a:t>
            </a:r>
            <a:br>
              <a:rPr lang="en-US"/>
            </a:br>
            <a:r>
              <a:rPr lang="en-US"/>
              <a:t>MINI PROJECT</a:t>
            </a:r>
            <a:endParaRPr lang="en-US"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Embedded System (EE3427)</a:t>
            </a:r>
            <a:endParaRPr lang="en-US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CEEBB4F-286C-FF14-833F-FAA1C2C7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66" y="9713"/>
            <a:ext cx="1226634" cy="867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15B6151-A2D9-9D00-2AE9-1E31226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23E848F8-BDD3-BA46-14BE-37634B8F64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CD90A34-BA79-9715-162C-E11905C8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DE175C90-F737-AD0B-CD02-1FF7E6C75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610" y="1493550"/>
            <a:ext cx="350099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LED 7 SEGMENT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5843BF1B-1A89-8567-1EF6-A816B42EA5DE}"/>
              </a:ext>
            </a:extLst>
          </p:cNvPr>
          <p:cNvSpPr txBox="1">
            <a:spLocks/>
          </p:cNvSpPr>
          <p:nvPr/>
        </p:nvSpPr>
        <p:spPr>
          <a:xfrm>
            <a:off x="5170609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module led 7 segment with 74HC595 using SPI interface</a:t>
            </a:r>
          </a:p>
        </p:txBody>
      </p:sp>
      <p:pic>
        <p:nvPicPr>
          <p:cNvPr id="4098" name="Picture 2" descr="Mạch hiển thị LED 7 đoạn 74HC595 - Nshop">
            <a:extLst>
              <a:ext uri="{FF2B5EF4-FFF2-40B4-BE49-F238E27FC236}">
                <a16:creationId xmlns:a16="http://schemas.microsoft.com/office/drawing/2014/main" id="{04526E5D-A2F2-85C7-0A00-76AD57B4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5" y="924851"/>
            <a:ext cx="3500991" cy="3500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4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>
          <a:extLst>
            <a:ext uri="{FF2B5EF4-FFF2-40B4-BE49-F238E27FC236}">
              <a16:creationId xmlns:a16="http://schemas.microsoft.com/office/drawing/2014/main" id="{AE7475BC-018F-B5D3-583A-B68A8E3F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>
            <a:extLst>
              <a:ext uri="{FF2B5EF4-FFF2-40B4-BE49-F238E27FC236}">
                <a16:creationId xmlns:a16="http://schemas.microsoft.com/office/drawing/2014/main" id="{7B941C07-FB46-5212-D4DA-0C8B4A7A0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3194" y="1493550"/>
            <a:ext cx="3245985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LCD &amp; I2C</a:t>
            </a:r>
            <a:endParaRPr sz="4000" dirty="0"/>
          </a:p>
        </p:txBody>
      </p:sp>
      <p:sp>
        <p:nvSpPr>
          <p:cNvPr id="542" name="Google Shape;542;p52">
            <a:extLst>
              <a:ext uri="{FF2B5EF4-FFF2-40B4-BE49-F238E27FC236}">
                <a16:creationId xmlns:a16="http://schemas.microsoft.com/office/drawing/2014/main" id="{0D048704-00AB-45AA-1503-4C761DC183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16x2 LCD using I2C peripherals with I2C module for easier display 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C00C19EA-18A4-DAFB-324B-B6EF8B4D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6146" name="Picture 2" descr="Module LCD 1602 giao tiếp I2C">
            <a:extLst>
              <a:ext uri="{FF2B5EF4-FFF2-40B4-BE49-F238E27FC236}">
                <a16:creationId xmlns:a16="http://schemas.microsoft.com/office/drawing/2014/main" id="{E06DD5D4-17B3-177B-845E-173491063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" y="846456"/>
            <a:ext cx="3245986" cy="32459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3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C26B8F8-C5DB-0186-FDAF-8FDCACD7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D44F4226-17C9-41BE-DD4D-7BA82E293E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E70119A4-C757-ECED-A16D-29E6A9A9A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3A241855-8C1F-CB4F-8005-326225C8F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95350" y="1493550"/>
            <a:ext cx="392005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TRAFFIC LIGHT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B09F4980-C740-3A5F-0963-39C522070107}"/>
              </a:ext>
            </a:extLst>
          </p:cNvPr>
          <p:cNvSpPr txBox="1">
            <a:spLocks/>
          </p:cNvSpPr>
          <p:nvPr/>
        </p:nvSpPr>
        <p:spPr>
          <a:xfrm>
            <a:off x="4995349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traffic light module is controlled by STM32 GPIO</a:t>
            </a:r>
          </a:p>
        </p:txBody>
      </p:sp>
      <p:pic>
        <p:nvPicPr>
          <p:cNvPr id="7170" name="Picture 2" descr="Mạch hiển thị kiểu đèn giao thông">
            <a:extLst>
              <a:ext uri="{FF2B5EF4-FFF2-40B4-BE49-F238E27FC236}">
                <a16:creationId xmlns:a16="http://schemas.microsoft.com/office/drawing/2014/main" id="{FF6D92C7-76D6-3855-DDC2-EACE236D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2" y="663600"/>
            <a:ext cx="3611698" cy="36116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64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>
          <a:extLst>
            <a:ext uri="{FF2B5EF4-FFF2-40B4-BE49-F238E27FC236}">
              <a16:creationId xmlns:a16="http://schemas.microsoft.com/office/drawing/2014/main" id="{6294C3D5-37F3-654E-D1D5-84C909696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>
            <a:extLst>
              <a:ext uri="{FF2B5EF4-FFF2-40B4-BE49-F238E27FC236}">
                <a16:creationId xmlns:a16="http://schemas.microsoft.com/office/drawing/2014/main" id="{E8F62DEA-DA43-3E1B-F176-1BC243EBC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3195" y="149355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HC-12</a:t>
            </a:r>
            <a:endParaRPr sz="4000" dirty="0"/>
          </a:p>
        </p:txBody>
      </p:sp>
      <p:sp>
        <p:nvSpPr>
          <p:cNvPr id="542" name="Google Shape;542;p52">
            <a:extLst>
              <a:ext uri="{FF2B5EF4-FFF2-40B4-BE49-F238E27FC236}">
                <a16:creationId xmlns:a16="http://schemas.microsoft.com/office/drawing/2014/main" id="{914CCE32-7018-4DFD-280A-BAD3F680E2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module using UART for wireless communication under 50 meters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28B3B36-1C48-A183-3988-09EC569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8194" name="Picture 2" descr="HC-12 SI4463 Mạch Thu Phát RF 433MHz 1000m, Giao tiếp UART, tần số 433Mhz,  điện áp cấp: 3.2-5.5VDC">
            <a:extLst>
              <a:ext uri="{FF2B5EF4-FFF2-40B4-BE49-F238E27FC236}">
                <a16:creationId xmlns:a16="http://schemas.microsoft.com/office/drawing/2014/main" id="{3A38E385-1FE5-2F87-FB5D-D488922B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06" y="807653"/>
            <a:ext cx="3528194" cy="35281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7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E6A01191-FD1F-BA34-BDF7-04909B8E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964F69BB-2B8C-2445-FDBA-46000BD802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8E934265-88FB-5952-0A4A-02F6FCA74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DCF4EB88-AA5D-B235-EED3-1886CBC5DC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87D5E4C-F98F-FAFE-D121-27B94DA22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A2A9B-2D8E-36CA-F5D6-E4E05EE54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9" y="1217185"/>
            <a:ext cx="3612173" cy="2709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8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B796D76-8329-D81D-562F-E94C0A36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9" name="Google Shape;389;p41">
            <a:extLst>
              <a:ext uri="{FF2B5EF4-FFF2-40B4-BE49-F238E27FC236}">
                <a16:creationId xmlns:a16="http://schemas.microsoft.com/office/drawing/2014/main" id="{3090CEA5-87A4-BD8C-389C-C489174E554B}"/>
              </a:ext>
            </a:extLst>
          </p:cNvPr>
          <p:cNvSpPr txBox="1">
            <a:spLocks/>
          </p:cNvSpPr>
          <p:nvPr/>
        </p:nvSpPr>
        <p:spPr>
          <a:xfrm>
            <a:off x="1852771" y="1309700"/>
            <a:ext cx="1163782" cy="401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MASTER</a:t>
            </a:r>
          </a:p>
        </p:txBody>
      </p:sp>
      <p:sp>
        <p:nvSpPr>
          <p:cNvPr id="10" name="Google Shape;389;p41">
            <a:extLst>
              <a:ext uri="{FF2B5EF4-FFF2-40B4-BE49-F238E27FC236}">
                <a16:creationId xmlns:a16="http://schemas.microsoft.com/office/drawing/2014/main" id="{5A0AAD98-4919-DC74-DE22-775A10F325E5}"/>
              </a:ext>
            </a:extLst>
          </p:cNvPr>
          <p:cNvSpPr txBox="1">
            <a:spLocks/>
          </p:cNvSpPr>
          <p:nvPr/>
        </p:nvSpPr>
        <p:spPr>
          <a:xfrm>
            <a:off x="6127449" y="1309700"/>
            <a:ext cx="1077464" cy="401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C12DA-50B0-6A3C-ACE1-BFC7C7724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44" y="1711036"/>
            <a:ext cx="3778656" cy="268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21413A-0EE4-9A80-F223-1BDD30105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48" y="1711036"/>
            <a:ext cx="3831767" cy="2411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STM32 INTERNAL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0A37A6A-E4D5-0171-2472-95C8053E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05EA59-29A2-BC5D-7BA3-84F91AAA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9" y="1102913"/>
            <a:ext cx="7488382" cy="35338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D763EAC-E27A-3AAB-58EB-4CE934D9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C52D1A-A578-B5BB-9962-4732D1ACE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68922"/>
            <a:ext cx="7898083" cy="34901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044B8E7-F456-BFFA-6ABC-3873DC76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Google Shape;444;p43">
            <a:extLst>
              <a:ext uri="{FF2B5EF4-FFF2-40B4-BE49-F238E27FC236}">
                <a16:creationId xmlns:a16="http://schemas.microsoft.com/office/drawing/2014/main" id="{E794447D-BAB6-948D-299C-3AAE6128EB8C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C76BB-4A01-FB27-6EDF-A5D1C522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74" y="1112200"/>
            <a:ext cx="4755252" cy="349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18F94E5-BB96-4690-65CD-C9ABE164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44;p43">
            <a:extLst>
              <a:ext uri="{FF2B5EF4-FFF2-40B4-BE49-F238E27FC236}">
                <a16:creationId xmlns:a16="http://schemas.microsoft.com/office/drawing/2014/main" id="{210077A4-A6D9-D364-F350-73EA6A72B096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 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3BF6F-6F43-4CBC-A114-73EEEA36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395" y="1112200"/>
            <a:ext cx="5115209" cy="3740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6E8853D1-B8CF-DD58-AD24-6D37D50D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>
            <a:extLst>
              <a:ext uri="{FF2B5EF4-FFF2-40B4-BE49-F238E27FC236}">
                <a16:creationId xmlns:a16="http://schemas.microsoft.com/office/drawing/2014/main" id="{CD37C1BE-DB09-B9F3-2A98-761E96284FFD}"/>
              </a:ext>
            </a:extLst>
          </p:cNvPr>
          <p:cNvSpPr/>
          <p:nvPr/>
        </p:nvSpPr>
        <p:spPr>
          <a:xfrm>
            <a:off x="1846484" y="1112200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41">
            <a:extLst>
              <a:ext uri="{FF2B5EF4-FFF2-40B4-BE49-F238E27FC236}">
                <a16:creationId xmlns:a16="http://schemas.microsoft.com/office/drawing/2014/main" id="{D8FDCB8D-9964-EC38-B283-2FD890DE7CF5}"/>
              </a:ext>
            </a:extLst>
          </p:cNvPr>
          <p:cNvSpPr/>
          <p:nvPr/>
        </p:nvSpPr>
        <p:spPr>
          <a:xfrm>
            <a:off x="1846486" y="2517613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41">
            <a:extLst>
              <a:ext uri="{FF2B5EF4-FFF2-40B4-BE49-F238E27FC236}">
                <a16:creationId xmlns:a16="http://schemas.microsoft.com/office/drawing/2014/main" id="{35B789B2-A40D-259A-6FCA-195A909706D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902784" y="2517613"/>
            <a:ext cx="2425118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Dao Nguyen Khoi</a:t>
            </a:r>
            <a:endParaRPr dirty="0"/>
          </a:p>
        </p:txBody>
      </p:sp>
      <p:sp>
        <p:nvSpPr>
          <p:cNvPr id="386" name="Google Shape;386;p41">
            <a:extLst>
              <a:ext uri="{FF2B5EF4-FFF2-40B4-BE49-F238E27FC236}">
                <a16:creationId xmlns:a16="http://schemas.microsoft.com/office/drawing/2014/main" id="{22943216-DCA0-9DB3-F3DA-610B441FE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387" name="Google Shape;387;p41">
            <a:extLst>
              <a:ext uri="{FF2B5EF4-FFF2-40B4-BE49-F238E27FC236}">
                <a16:creationId xmlns:a16="http://schemas.microsoft.com/office/drawing/2014/main" id="{D642CA4E-803B-82B6-4B1F-54123F9562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0656" y="2517619"/>
            <a:ext cx="768096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2151215</a:t>
            </a:r>
            <a:endParaRPr dirty="0"/>
          </a:p>
        </p:txBody>
      </p:sp>
      <p:sp>
        <p:nvSpPr>
          <p:cNvPr id="388" name="Google Shape;388;p41">
            <a:extLst>
              <a:ext uri="{FF2B5EF4-FFF2-40B4-BE49-F238E27FC236}">
                <a16:creationId xmlns:a16="http://schemas.microsoft.com/office/drawing/2014/main" id="{51ACB705-526F-9917-2DDF-0ACEA413DC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10654" y="1112200"/>
            <a:ext cx="768096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2211208</a:t>
            </a:r>
            <a:endParaRPr dirty="0"/>
          </a:p>
        </p:txBody>
      </p:sp>
      <p:sp>
        <p:nvSpPr>
          <p:cNvPr id="389" name="Google Shape;389;p41">
            <a:extLst>
              <a:ext uri="{FF2B5EF4-FFF2-40B4-BE49-F238E27FC236}">
                <a16:creationId xmlns:a16="http://schemas.microsoft.com/office/drawing/2014/main" id="{6C2F6187-4F25-1DA7-63E2-525137B74C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902784" y="1112200"/>
            <a:ext cx="242512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Dinh Huy</a:t>
            </a:r>
            <a:endParaRPr dirty="0"/>
          </a:p>
        </p:txBody>
      </p:sp>
      <p:grpSp>
        <p:nvGrpSpPr>
          <p:cNvPr id="390" name="Google Shape;390;p41">
            <a:extLst>
              <a:ext uri="{FF2B5EF4-FFF2-40B4-BE49-F238E27FC236}">
                <a16:creationId xmlns:a16="http://schemas.microsoft.com/office/drawing/2014/main" id="{12B65DC3-3764-4269-4780-7EEE620330AD}"/>
              </a:ext>
            </a:extLst>
          </p:cNvPr>
          <p:cNvGrpSpPr/>
          <p:nvPr/>
        </p:nvGrpSpPr>
        <p:grpSpPr>
          <a:xfrm>
            <a:off x="2087999" y="1353696"/>
            <a:ext cx="420881" cy="420913"/>
            <a:chOff x="4792819" y="2090612"/>
            <a:chExt cx="376762" cy="376791"/>
          </a:xfrm>
        </p:grpSpPr>
        <p:sp>
          <p:nvSpPr>
            <p:cNvPr id="391" name="Google Shape;391;p41">
              <a:extLst>
                <a:ext uri="{FF2B5EF4-FFF2-40B4-BE49-F238E27FC236}">
                  <a16:creationId xmlns:a16="http://schemas.microsoft.com/office/drawing/2014/main" id="{3A1349C3-0312-CC3C-261D-58C6E51C00B6}"/>
                </a:ext>
              </a:extLst>
            </p:cNvPr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>
              <a:extLst>
                <a:ext uri="{FF2B5EF4-FFF2-40B4-BE49-F238E27FC236}">
                  <a16:creationId xmlns:a16="http://schemas.microsoft.com/office/drawing/2014/main" id="{2ADDC4F2-C723-75CD-7E55-94D364AAACBD}"/>
                </a:ext>
              </a:extLst>
            </p:cNvPr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>
              <a:extLst>
                <a:ext uri="{FF2B5EF4-FFF2-40B4-BE49-F238E27FC236}">
                  <a16:creationId xmlns:a16="http://schemas.microsoft.com/office/drawing/2014/main" id="{31341C29-C9F2-F030-1571-ED7B9241F250}"/>
                </a:ext>
              </a:extLst>
            </p:cNvPr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1">
            <a:extLst>
              <a:ext uri="{FF2B5EF4-FFF2-40B4-BE49-F238E27FC236}">
                <a16:creationId xmlns:a16="http://schemas.microsoft.com/office/drawing/2014/main" id="{504BCA01-0608-FC03-0535-E264481E95E2}"/>
              </a:ext>
            </a:extLst>
          </p:cNvPr>
          <p:cNvGrpSpPr/>
          <p:nvPr/>
        </p:nvGrpSpPr>
        <p:grpSpPr>
          <a:xfrm>
            <a:off x="2112337" y="2759110"/>
            <a:ext cx="372328" cy="420913"/>
            <a:chOff x="2353331" y="2090612"/>
            <a:chExt cx="333298" cy="376791"/>
          </a:xfrm>
        </p:grpSpPr>
        <p:sp>
          <p:nvSpPr>
            <p:cNvPr id="395" name="Google Shape;395;p41">
              <a:extLst>
                <a:ext uri="{FF2B5EF4-FFF2-40B4-BE49-F238E27FC236}">
                  <a16:creationId xmlns:a16="http://schemas.microsoft.com/office/drawing/2014/main" id="{606C6A39-2F38-ED7E-B090-5F69A220701A}"/>
                </a:ext>
              </a:extLst>
            </p:cNvPr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>
              <a:extLst>
                <a:ext uri="{FF2B5EF4-FFF2-40B4-BE49-F238E27FC236}">
                  <a16:creationId xmlns:a16="http://schemas.microsoft.com/office/drawing/2014/main" id="{4CE6ED20-B54E-3778-7004-BD24F81F3987}"/>
                </a:ext>
              </a:extLst>
            </p:cNvPr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>
              <a:extLst>
                <a:ext uri="{FF2B5EF4-FFF2-40B4-BE49-F238E27FC236}">
                  <a16:creationId xmlns:a16="http://schemas.microsoft.com/office/drawing/2014/main" id="{0B2220D9-8514-2EF9-9CD8-FBAD870D7F6E}"/>
                </a:ext>
              </a:extLst>
            </p:cNvPr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>
              <a:extLst>
                <a:ext uri="{FF2B5EF4-FFF2-40B4-BE49-F238E27FC236}">
                  <a16:creationId xmlns:a16="http://schemas.microsoft.com/office/drawing/2014/main" id="{15E28931-CC1A-D5F8-056B-C3CE5A171675}"/>
                </a:ext>
              </a:extLst>
            </p:cNvPr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9FEF682-07C4-9CC0-6162-70529865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4" name="Google Shape;384;p41">
            <a:extLst>
              <a:ext uri="{FF2B5EF4-FFF2-40B4-BE49-F238E27FC236}">
                <a16:creationId xmlns:a16="http://schemas.microsoft.com/office/drawing/2014/main" id="{1BCB9608-A474-7EBB-9F0C-70DCDECA3266}"/>
              </a:ext>
            </a:extLst>
          </p:cNvPr>
          <p:cNvSpPr/>
          <p:nvPr/>
        </p:nvSpPr>
        <p:spPr>
          <a:xfrm>
            <a:off x="1846484" y="392302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385;p41">
            <a:extLst>
              <a:ext uri="{FF2B5EF4-FFF2-40B4-BE49-F238E27FC236}">
                <a16:creationId xmlns:a16="http://schemas.microsoft.com/office/drawing/2014/main" id="{7BC0158E-137C-3BBB-A2FA-4A9A24751F32}"/>
              </a:ext>
            </a:extLst>
          </p:cNvPr>
          <p:cNvSpPr txBox="1">
            <a:spLocks/>
          </p:cNvSpPr>
          <p:nvPr/>
        </p:nvSpPr>
        <p:spPr>
          <a:xfrm>
            <a:off x="2902782" y="3923026"/>
            <a:ext cx="3107874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Nguyen Ha Phong Thinh</a:t>
            </a:r>
          </a:p>
        </p:txBody>
      </p:sp>
      <p:sp>
        <p:nvSpPr>
          <p:cNvPr id="6" name="Google Shape;387;p41">
            <a:extLst>
              <a:ext uri="{FF2B5EF4-FFF2-40B4-BE49-F238E27FC236}">
                <a16:creationId xmlns:a16="http://schemas.microsoft.com/office/drawing/2014/main" id="{43989C07-9E0F-1800-0AC6-BA574CAAD41F}"/>
              </a:ext>
            </a:extLst>
          </p:cNvPr>
          <p:cNvSpPr txBox="1">
            <a:spLocks/>
          </p:cNvSpPr>
          <p:nvPr/>
        </p:nvSpPr>
        <p:spPr>
          <a:xfrm>
            <a:off x="6010654" y="3923032"/>
            <a:ext cx="768096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2151143</a:t>
            </a:r>
          </a:p>
        </p:txBody>
      </p:sp>
      <p:grpSp>
        <p:nvGrpSpPr>
          <p:cNvPr id="7" name="Google Shape;394;p41">
            <a:extLst>
              <a:ext uri="{FF2B5EF4-FFF2-40B4-BE49-F238E27FC236}">
                <a16:creationId xmlns:a16="http://schemas.microsoft.com/office/drawing/2014/main" id="{B60D50DB-6CBF-830D-FF4A-0A0F0230EB1A}"/>
              </a:ext>
            </a:extLst>
          </p:cNvPr>
          <p:cNvGrpSpPr/>
          <p:nvPr/>
        </p:nvGrpSpPr>
        <p:grpSpPr>
          <a:xfrm>
            <a:off x="2112335" y="4164523"/>
            <a:ext cx="372328" cy="420913"/>
            <a:chOff x="2353331" y="2090612"/>
            <a:chExt cx="333298" cy="376791"/>
          </a:xfrm>
        </p:grpSpPr>
        <p:sp>
          <p:nvSpPr>
            <p:cNvPr id="8" name="Google Shape;395;p41">
              <a:extLst>
                <a:ext uri="{FF2B5EF4-FFF2-40B4-BE49-F238E27FC236}">
                  <a16:creationId xmlns:a16="http://schemas.microsoft.com/office/drawing/2014/main" id="{7E6EE53E-F215-6571-101A-F8DC079254E2}"/>
                </a:ext>
              </a:extLst>
            </p:cNvPr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396;p41">
              <a:extLst>
                <a:ext uri="{FF2B5EF4-FFF2-40B4-BE49-F238E27FC236}">
                  <a16:creationId xmlns:a16="http://schemas.microsoft.com/office/drawing/2014/main" id="{E42FDD92-EEE9-7B54-71E1-123D883E7173}"/>
                </a:ext>
              </a:extLst>
            </p:cNvPr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7;p41">
              <a:extLst>
                <a:ext uri="{FF2B5EF4-FFF2-40B4-BE49-F238E27FC236}">
                  <a16:creationId xmlns:a16="http://schemas.microsoft.com/office/drawing/2014/main" id="{70A42819-5906-1716-DBC0-E5B932F4E531}"/>
                </a:ext>
              </a:extLst>
            </p:cNvPr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8;p41">
              <a:extLst>
                <a:ext uri="{FF2B5EF4-FFF2-40B4-BE49-F238E27FC236}">
                  <a16:creationId xmlns:a16="http://schemas.microsoft.com/office/drawing/2014/main" id="{72A8CDC2-53AD-9BD3-F892-AB9394E3E31E}"/>
                </a:ext>
              </a:extLst>
            </p:cNvPr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65925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974777B1-9784-8624-B03C-8F3511DD0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F367181-36A7-F212-1D0A-63B6DD48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44;p43">
            <a:extLst>
              <a:ext uri="{FF2B5EF4-FFF2-40B4-BE49-F238E27FC236}">
                <a16:creationId xmlns:a16="http://schemas.microsoft.com/office/drawing/2014/main" id="{832FC866-E227-B307-C1A4-DDF4DED3740A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 MODULE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564BCEF8-9A25-7868-D5D7-3CAD7005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75" y="1112200"/>
            <a:ext cx="5657050" cy="390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0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ED812EC7-6211-8940-1C77-1B5BC1D0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D0937A6-7196-1FAC-8E8A-3036091A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44;p43">
            <a:extLst>
              <a:ext uri="{FF2B5EF4-FFF2-40B4-BE49-F238E27FC236}">
                <a16:creationId xmlns:a16="http://schemas.microsoft.com/office/drawing/2014/main" id="{424DE82F-92D4-5AC7-69B8-C928095440FC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MASTER PCB 3D MODULE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59A6A6CC-BE16-36BF-9C26-6496851E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00" y="1112200"/>
            <a:ext cx="5764600" cy="39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SLAVE SCHEMATIC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BE957C8-74AC-2068-BE2A-4358A500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D0B963-F971-766C-F8A4-08D0BD89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5034"/>
            <a:ext cx="9144000" cy="2673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E4D9F60-F168-D517-9DF9-BEFA394C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Google Shape;456;p44">
            <a:extLst>
              <a:ext uri="{FF2B5EF4-FFF2-40B4-BE49-F238E27FC236}">
                <a16:creationId xmlns:a16="http://schemas.microsoft.com/office/drawing/2014/main" id="{57FB0F43-06A0-1CA8-4A6C-BE2E5DD2975D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SLAVE PCB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B9829A-DDBC-0EA6-22CF-8AF17249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296" y="1112200"/>
            <a:ext cx="5909407" cy="34254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5921092D-83F1-3279-6A92-0BE4F5D5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456;p44">
            <a:extLst>
              <a:ext uri="{FF2B5EF4-FFF2-40B4-BE49-F238E27FC236}">
                <a16:creationId xmlns:a16="http://schemas.microsoft.com/office/drawing/2014/main" id="{6010BB88-9876-B031-97EE-B5C9105ADC3F}"/>
              </a:ext>
            </a:extLst>
          </p:cNvPr>
          <p:cNvSpPr txBox="1">
            <a:spLocks/>
          </p:cNvSpPr>
          <p:nvPr/>
        </p:nvSpPr>
        <p:spPr>
          <a:xfrm>
            <a:off x="720000" y="57312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3000" dirty="0"/>
              <a:t>SLAVE PCB 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EDFC7-279B-63BD-0613-74B8E5BF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238" y="1264600"/>
            <a:ext cx="6392323" cy="37111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AC5ED13E-79FD-F381-7DBB-176FA681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44FE08EC-EA79-F736-75E2-3601A12207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C8E32401-389A-61B8-6667-AC5258D58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FIRMWARE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354C02E4-6DBE-A0CA-7438-679C2F5BC1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8E0247E-AE3D-C7D9-1F18-6C4ABC02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9220" name="Picture 4" descr="Không có mô tả.">
            <a:extLst>
              <a:ext uri="{FF2B5EF4-FFF2-40B4-BE49-F238E27FC236}">
                <a16:creationId xmlns:a16="http://schemas.microsoft.com/office/drawing/2014/main" id="{09776146-ABA7-2943-382C-B12CF0E60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5" y="943132"/>
            <a:ext cx="4071745" cy="2933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02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>
            <a:spLocks noGrp="1"/>
          </p:cNvSpPr>
          <p:nvPr>
            <p:ph type="title"/>
          </p:nvPr>
        </p:nvSpPr>
        <p:spPr>
          <a:xfrm>
            <a:off x="4258064" y="1646770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MASTER FLOWCHART</a:t>
            </a:r>
            <a:endParaRPr dirty="0"/>
          </a:p>
        </p:txBody>
      </p:sp>
      <p:sp>
        <p:nvSpPr>
          <p:cNvPr id="509" name="Google Shape;509;p49"/>
          <p:cNvSpPr txBox="1">
            <a:spLocks noGrp="1"/>
          </p:cNvSpPr>
          <p:nvPr>
            <p:ph type="subTitle" idx="1"/>
          </p:nvPr>
        </p:nvSpPr>
        <p:spPr>
          <a:xfrm>
            <a:off x="4128524" y="2702170"/>
            <a:ext cx="4089300" cy="578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The flowchart provides an overview of how the Master works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DAF008DB-619F-2069-C6FB-F5FE01AD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78D19F3D-CDB7-F848-9C71-89F92F61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55" y="30005"/>
            <a:ext cx="3595170" cy="51134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D2FEB7E-8DA7-BD2B-F30D-9E49708E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13" name="Google Shape;508;p49">
            <a:extLst>
              <a:ext uri="{FF2B5EF4-FFF2-40B4-BE49-F238E27FC236}">
                <a16:creationId xmlns:a16="http://schemas.microsoft.com/office/drawing/2014/main" id="{8BCBE7A2-53DA-D770-E3B6-B658482D8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064" y="1646770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SLAVE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4" name="Google Shape;509;p49">
            <a:extLst>
              <a:ext uri="{FF2B5EF4-FFF2-40B4-BE49-F238E27FC236}">
                <a16:creationId xmlns:a16="http://schemas.microsoft.com/office/drawing/2014/main" id="{00C9D71D-4640-A399-A6E3-078A25C16380}"/>
              </a:ext>
            </a:extLst>
          </p:cNvPr>
          <p:cNvSpPr txBox="1">
            <a:spLocks/>
          </p:cNvSpPr>
          <p:nvPr/>
        </p:nvSpPr>
        <p:spPr>
          <a:xfrm>
            <a:off x="4128524" y="2702170"/>
            <a:ext cx="4089300" cy="578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SzPts val="1200"/>
            </a:pPr>
            <a:r>
              <a:rPr lang="en-US" dirty="0"/>
              <a:t>The flowchart provides an overview of how the Slave works</a:t>
            </a:r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857927C5-B394-31A7-A7D2-04165359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46" y="9713"/>
            <a:ext cx="2293305" cy="50424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>
            <a:spLocks noGrp="1"/>
          </p:cNvSpPr>
          <p:nvPr>
            <p:ph type="title"/>
          </p:nvPr>
        </p:nvSpPr>
        <p:spPr>
          <a:xfrm>
            <a:off x="758318" y="291419"/>
            <a:ext cx="7627364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FIRMWARE </a:t>
            </a:r>
            <a:endParaRPr dirty="0"/>
          </a:p>
        </p:txBody>
      </p:sp>
      <p:pic>
        <p:nvPicPr>
          <p:cNvPr id="904" name="Google Shape;9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49" y="4474349"/>
            <a:ext cx="6264975" cy="7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051" y="4075125"/>
            <a:ext cx="6264392" cy="7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4642BC14-B2D5-2188-783D-D83806DE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5" name="Picture 2" descr="Module Thời Gian Thực RTC DS3231">
            <a:extLst>
              <a:ext uri="{FF2B5EF4-FFF2-40B4-BE49-F238E27FC236}">
                <a16:creationId xmlns:a16="http://schemas.microsoft.com/office/drawing/2014/main" id="{C3151FFF-E0FB-C960-2534-FDA80D1E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66" y="906655"/>
            <a:ext cx="1867973" cy="1867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ạch hiển thị LED 7 đoạn 74HC595 - Nshop">
            <a:extLst>
              <a:ext uri="{FF2B5EF4-FFF2-40B4-BE49-F238E27FC236}">
                <a16:creationId xmlns:a16="http://schemas.microsoft.com/office/drawing/2014/main" id="{63826379-4C22-5DA5-F754-DEDB5174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33" y="842197"/>
            <a:ext cx="1932432" cy="1932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dule LCD 1602 giao tiếp I2C">
            <a:extLst>
              <a:ext uri="{FF2B5EF4-FFF2-40B4-BE49-F238E27FC236}">
                <a16:creationId xmlns:a16="http://schemas.microsoft.com/office/drawing/2014/main" id="{160B2193-67A2-3716-B7F5-7F332A58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66" y="2991664"/>
            <a:ext cx="1867973" cy="1867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C-12 SI4463 Mạch Thu Phát RF 433MHz 1000m, Giao tiếp UART, tần số 433Mhz,  điện áp cấp: 3.2-5.5VDC">
            <a:extLst>
              <a:ext uri="{FF2B5EF4-FFF2-40B4-BE49-F238E27FC236}">
                <a16:creationId xmlns:a16="http://schemas.microsoft.com/office/drawing/2014/main" id="{C0D271B7-241C-D3A5-2055-7E0DC032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33" y="2987551"/>
            <a:ext cx="1932432" cy="1932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8F3F11B-184F-3462-D6B2-D3C07F75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6B84356E-30AD-54A9-D303-F74B101B2F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E58CF453-88AA-A8C7-DD6E-A9806BD1FD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295360C0-6661-C81D-502E-3984F64286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97405E6C-D371-7EDC-CC35-90037D49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66CFA-E56B-30F2-038B-70B6B1D6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19" y="1217185"/>
            <a:ext cx="3612173" cy="2709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41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5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6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7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AND BOM</a:t>
            </a:r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FIRMWARE AND FLOWCHART</a:t>
            </a: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0906A5DA-7DE7-133D-2FC2-D69D06D0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5675BF7C-648C-CD20-67EB-470AC6AE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68118B86-532D-2098-B7C6-1E388595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4" name="Online Media 3" title="Wireless Traffic Light">
            <a:hlinkClick r:id="" action="ppaction://media"/>
            <a:extLst>
              <a:ext uri="{FF2B5EF4-FFF2-40B4-BE49-F238E27FC236}">
                <a16:creationId xmlns:a16="http://schemas.microsoft.com/office/drawing/2014/main" id="{1F1BF480-0174-5CBE-94AA-28E15C2F34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4609" y="500261"/>
            <a:ext cx="7654781" cy="43245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5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9A21B821-8A90-072C-9646-5402D859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233AFA98-44E3-8204-A109-DF954ACDD9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28109546-9842-2F41-9C20-B5C40BCF1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72968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DEVELOPMENT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183C6039-638F-4B9E-A4CD-2F810A12C8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CDB8E75D-334A-FC70-F256-493FD2C27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026" name="Picture 2" descr="Traffic lights of the future">
            <a:extLst>
              <a:ext uri="{FF2B5EF4-FFF2-40B4-BE49-F238E27FC236}">
                <a16:creationId xmlns:a16="http://schemas.microsoft.com/office/drawing/2014/main" id="{44CA31CD-9899-AC1A-6852-21653FE82203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4" r="27244"/>
          <a:stretch>
            <a:fillRect/>
          </a:stretch>
        </p:blipFill>
        <p:spPr bwMode="auto"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84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>
          <a:extLst>
            <a:ext uri="{FF2B5EF4-FFF2-40B4-BE49-F238E27FC236}">
              <a16:creationId xmlns:a16="http://schemas.microsoft.com/office/drawing/2014/main" id="{EB108993-5E0B-463F-6C7D-48482929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BA59FDEA-34DB-F4B6-BE4A-1594CC41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graphicFrame>
        <p:nvGraphicFramePr>
          <p:cNvPr id="33" name="Google Shape;4006;p66">
            <a:extLst>
              <a:ext uri="{FF2B5EF4-FFF2-40B4-BE49-F238E27FC236}">
                <a16:creationId xmlns:a16="http://schemas.microsoft.com/office/drawing/2014/main" id="{348866BA-FD3D-472E-1F28-BEC4143B2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089479"/>
              </p:ext>
            </p:extLst>
          </p:nvPr>
        </p:nvGraphicFramePr>
        <p:xfrm>
          <a:off x="242454" y="1124010"/>
          <a:ext cx="8659092" cy="2895480"/>
        </p:xfrm>
        <a:graphic>
          <a:graphicData uri="http://schemas.openxmlformats.org/drawingml/2006/table">
            <a:tbl>
              <a:tblPr>
                <a:noFill/>
                <a:tableStyleId>{9074229A-1F70-4C6D-9C52-9DCE9C9F76F9}</a:tableStyleId>
              </a:tblPr>
              <a:tblGrid>
                <a:gridCol w="2886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3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Limitation</a:t>
                      </a:r>
                      <a:endParaRPr sz="20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Improvement Suggestion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Expected Enhancement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Communication limited to 50m and basic HC-12 module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Upgrade to LoRa module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Longer range communication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6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 traffic monitoring or violation detection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Add a surveillance camera with image processing to detect license plates and red-light violations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Enhance security, collect evidence of traffic violations</a:t>
                      </a:r>
                      <a:endParaRPr sz="12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 response to emergency vehicles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Integrate a priority signal detection module (e.g., RF, LoRa, or sound detection)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Automatically adjust traffic lights for ambulances or police cars, reduce response time</a:t>
                      </a:r>
                      <a:endParaRPr sz="12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92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58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>
            <a:spLocks noGrp="1"/>
          </p:cNvSpPr>
          <p:nvPr>
            <p:ph type="title"/>
          </p:nvPr>
        </p:nvSpPr>
        <p:spPr>
          <a:xfrm>
            <a:off x="1800074" y="85420"/>
            <a:ext cx="2487173" cy="760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71" name="Google Shape;571;p55"/>
          <p:cNvSpPr txBox="1">
            <a:spLocks noGrp="1"/>
          </p:cNvSpPr>
          <p:nvPr>
            <p:ph type="subTitle" idx="1"/>
          </p:nvPr>
        </p:nvSpPr>
        <p:spPr>
          <a:xfrm>
            <a:off x="1800074" y="845795"/>
            <a:ext cx="2376337" cy="36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D8CE0F81-BD88-8B8D-4619-CDA7CB5F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C0F789-FD71-1767-D01A-83B8F884FD9E}"/>
              </a:ext>
            </a:extLst>
          </p:cNvPr>
          <p:cNvSpPr/>
          <p:nvPr/>
        </p:nvSpPr>
        <p:spPr>
          <a:xfrm>
            <a:off x="587947" y="3313775"/>
            <a:ext cx="3699300" cy="9839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07923-7577-3557-7BAA-961E3C52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90" y="1214893"/>
            <a:ext cx="6102927" cy="3431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2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F5DD76B6-14B2-CD5E-BE58-0C2EF6992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1026" name="Picture 2" descr="Nguồn gốc đèn tín hiệu giao thông | Tạp chí Giao thông vận tải">
            <a:extLst>
              <a:ext uri="{FF2B5EF4-FFF2-40B4-BE49-F238E27FC236}">
                <a16:creationId xmlns:a16="http://schemas.microsoft.com/office/drawing/2014/main" id="{9003821E-39AC-3E50-7E91-B504BCC9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7913" y="689118"/>
            <a:ext cx="2131224" cy="3765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404" name="Google Shape;404;p42"/>
          <p:cNvSpPr txBox="1">
            <a:spLocks noGrp="1"/>
          </p:cNvSpPr>
          <p:nvPr>
            <p:ph type="subTitle" idx="4"/>
          </p:nvPr>
        </p:nvSpPr>
        <p:spPr>
          <a:xfrm>
            <a:off x="720008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OVERVIEW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5"/>
          </p:nvPr>
        </p:nvSpPr>
        <p:spPr>
          <a:xfrm>
            <a:off x="3469409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42"/>
          <p:cNvSpPr txBox="1">
            <a:spLocks noGrp="1"/>
          </p:cNvSpPr>
          <p:nvPr>
            <p:ph type="subTitle" idx="1"/>
          </p:nvPr>
        </p:nvSpPr>
        <p:spPr>
          <a:xfrm>
            <a:off x="720000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Traffic light system includes 2 light poles that communicate wirelessly while supporting real-time synchronization</a:t>
            </a:r>
          </a:p>
        </p:txBody>
      </p:sp>
      <p:sp>
        <p:nvSpPr>
          <p:cNvPr id="407" name="Google Shape;407;p42"/>
          <p:cNvSpPr txBox="1">
            <a:spLocks noGrp="1"/>
          </p:cNvSpPr>
          <p:nvPr>
            <p:ph type="subTitle" idx="2"/>
          </p:nvPr>
        </p:nvSpPr>
        <p:spPr>
          <a:xfrm>
            <a:off x="3467663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Automate intersection control, improve traffic flow efficiency, and minimize delays. It offers multiple operation modes to adapt to varying traffic conditions</a:t>
            </a:r>
          </a:p>
        </p:txBody>
      </p:sp>
      <p:sp>
        <p:nvSpPr>
          <p:cNvPr id="408" name="Google Shape;408;p42"/>
          <p:cNvSpPr txBox="1">
            <a:spLocks noGrp="1"/>
          </p:cNvSpPr>
          <p:nvPr>
            <p:ph type="subTitle" idx="3"/>
          </p:nvPr>
        </p:nvSpPr>
        <p:spPr>
          <a:xfrm>
            <a:off x="6215326" y="237788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Traffic congestion in urban areas requires adaptive solutions. This project showcases how embedded systems can enhance traffic management</a:t>
            </a:r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6"/>
          </p:nvPr>
        </p:nvSpPr>
        <p:spPr>
          <a:xfrm>
            <a:off x="6215335" y="1814576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MOTIVATION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3" name="Google Shape;413;p42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414" name="Google Shape;414;p42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2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418" name="Google Shape;418;p42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425" name="Google Shape;425;p42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80D4B656-1093-74DF-033A-41523015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89B37204-F1B6-6100-4A03-C03A6771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5380662C-3624-B4B5-3E4B-57C4F66019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>
            <a:extLst>
              <a:ext uri="{FF2B5EF4-FFF2-40B4-BE49-F238E27FC236}">
                <a16:creationId xmlns:a16="http://schemas.microsoft.com/office/drawing/2014/main" id="{141FB1FB-EB3B-10D8-33EA-4544BB428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 AND BOM</a:t>
            </a:r>
            <a:endParaRPr dirty="0"/>
          </a:p>
        </p:txBody>
      </p:sp>
      <p:sp>
        <p:nvSpPr>
          <p:cNvPr id="371" name="Google Shape;371;p39">
            <a:extLst>
              <a:ext uri="{FF2B5EF4-FFF2-40B4-BE49-F238E27FC236}">
                <a16:creationId xmlns:a16="http://schemas.microsoft.com/office/drawing/2014/main" id="{10C57514-8577-6BCA-C015-75A73F72DD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21584" y="1030125"/>
            <a:ext cx="1234781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60204DFA-FCF4-92FB-A73C-7FEA6C42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2050" name="Picture 2" descr="Bộ Đèn Tín Hiệu Giao Thông: Bí Mật Giao Thông An Toàn Và Những Điều Bạn Cần  Biết - Nexus Hà Nội">
            <a:extLst>
              <a:ext uri="{FF2B5EF4-FFF2-40B4-BE49-F238E27FC236}">
                <a16:creationId xmlns:a16="http://schemas.microsoft.com/office/drawing/2014/main" id="{7E1590E0-DD34-450B-6370-384EBFDE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269" y="1030125"/>
            <a:ext cx="3277529" cy="3277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7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LIGHTS REQUIREMENTS</a:t>
            </a:r>
            <a:endParaRPr dirty="0"/>
          </a:p>
        </p:txBody>
      </p:sp>
      <p:graphicFrame>
        <p:nvGraphicFramePr>
          <p:cNvPr id="499" name="Google Shape;499;p48"/>
          <p:cNvGraphicFramePr/>
          <p:nvPr>
            <p:extLst>
              <p:ext uri="{D42A27DB-BD31-4B8C-83A1-F6EECF244321}">
                <p14:modId xmlns:p14="http://schemas.microsoft.com/office/powerpoint/2010/main" val="1389973649"/>
              </p:ext>
            </p:extLst>
          </p:nvPr>
        </p:nvGraphicFramePr>
        <p:xfrm>
          <a:off x="719962" y="1314010"/>
          <a:ext cx="7703999" cy="3439945"/>
        </p:xfrm>
        <a:graphic>
          <a:graphicData uri="http://schemas.openxmlformats.org/drawingml/2006/table">
            <a:tbl>
              <a:tblPr>
                <a:noFill/>
                <a:tableStyleId>{6E20D334-E299-41B7-9025-F0FD60670070}</a:tableStyleId>
              </a:tblPr>
              <a:tblGrid>
                <a:gridCol w="164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ACTIVITY</a:t>
                      </a:r>
                      <a:endParaRPr b="1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KEY FEATURES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</a:t>
                      </a:r>
                      <a:endParaRPr b="1" dirty="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Hardware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Adapter 9V to 5V via ASM1117, stable connections on breadboard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Communication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HC-12 UART at 9600bps, channel 88, stable under 50m with noise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Display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16x2 I2C LCD, show real-time and mode, update every second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Control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LED brightness varies depending on different mode via GPIO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RTC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DS3231 via I2C, update every second via interrupt apply for automatic switching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 Switching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push buttons: Normal, Heavy, Night and Control mode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Done</a:t>
                      </a: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864B344A-F4AA-2272-963B-17AF52FF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2CB766D0-F5FB-1AFB-3397-96C27997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>
            <a:extLst>
              <a:ext uri="{FF2B5EF4-FFF2-40B4-BE49-F238E27FC236}">
                <a16:creationId xmlns:a16="http://schemas.microsoft.com/office/drawing/2014/main" id="{8E613282-6A3E-020B-BD0D-BD71535E2E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10800000">
            <a:off x="2677801" y="270878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31267FE5-417E-73F0-37FF-6E0A00F8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sp>
        <p:nvSpPr>
          <p:cNvPr id="5" name="Google Shape;541;p52">
            <a:extLst>
              <a:ext uri="{FF2B5EF4-FFF2-40B4-BE49-F238E27FC236}">
                <a16:creationId xmlns:a16="http://schemas.microsoft.com/office/drawing/2014/main" id="{10D0C383-9EFC-6AD9-7B02-375921C96F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610" y="1493550"/>
            <a:ext cx="350099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STM32</a:t>
            </a:r>
            <a:endParaRPr dirty="0"/>
          </a:p>
        </p:txBody>
      </p:sp>
      <p:sp>
        <p:nvSpPr>
          <p:cNvPr id="7" name="Google Shape;542;p52">
            <a:extLst>
              <a:ext uri="{FF2B5EF4-FFF2-40B4-BE49-F238E27FC236}">
                <a16:creationId xmlns:a16="http://schemas.microsoft.com/office/drawing/2014/main" id="{153F4B38-1542-7EFA-0F95-CC155035B053}"/>
              </a:ext>
            </a:extLst>
          </p:cNvPr>
          <p:cNvSpPr txBox="1">
            <a:spLocks/>
          </p:cNvSpPr>
          <p:nvPr/>
        </p:nvSpPr>
        <p:spPr>
          <a:xfrm>
            <a:off x="5170610" y="2416109"/>
            <a:ext cx="3706509" cy="10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STM32F103C8T6 includes multiple peripherals such as USART, SPI, I2C, and GPIOs, making it suitable for a traffic light system</a:t>
            </a:r>
          </a:p>
        </p:txBody>
      </p:sp>
      <p:pic>
        <p:nvPicPr>
          <p:cNvPr id="5122" name="Picture 2" descr="Kit phát triển STM32F103C8T6 Blue Pill ARM Cortex-M3">
            <a:extLst>
              <a:ext uri="{FF2B5EF4-FFF2-40B4-BE49-F238E27FC236}">
                <a16:creationId xmlns:a16="http://schemas.microsoft.com/office/drawing/2014/main" id="{157F1DCB-DE68-DBC7-946A-4D6731E7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5" y="1040130"/>
            <a:ext cx="333375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3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title"/>
          </p:nvPr>
        </p:nvSpPr>
        <p:spPr>
          <a:xfrm>
            <a:off x="5323195" y="149355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MODULE DS3231</a:t>
            </a:r>
            <a:endParaRPr sz="4000" dirty="0"/>
          </a:p>
        </p:txBody>
      </p:sp>
      <p:sp>
        <p:nvSpPr>
          <p:cNvPr id="542" name="Google Shape;542;p52"/>
          <p:cNvSpPr txBox="1">
            <a:spLocks noGrp="1"/>
          </p:cNvSpPr>
          <p:nvPr>
            <p:ph type="subTitle" idx="1"/>
          </p:nvPr>
        </p:nvSpPr>
        <p:spPr>
          <a:xfrm>
            <a:off x="5323194" y="2469449"/>
            <a:ext cx="3706509" cy="136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real-time clock (RTC) module provides accurate timekeeping. The module communicates via the I2C interface and battery backup for continuous operation during power loss</a:t>
            </a:r>
            <a:endParaRPr dirty="0"/>
          </a:p>
        </p:txBody>
      </p:sp>
      <p:pic>
        <p:nvPicPr>
          <p:cNvPr id="2" name="Picture 1" descr="A blue and white logo&#10;&#10;AI-generated content may be incorrect.">
            <a:extLst>
              <a:ext uri="{FF2B5EF4-FFF2-40B4-BE49-F238E27FC236}">
                <a16:creationId xmlns:a16="http://schemas.microsoft.com/office/drawing/2014/main" id="{AC1A7663-0C54-2FD8-D297-BFAA0D15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64" y="9713"/>
            <a:ext cx="796636" cy="563413"/>
          </a:xfrm>
          <a:prstGeom prst="rect">
            <a:avLst/>
          </a:prstGeom>
        </p:spPr>
      </p:pic>
      <p:pic>
        <p:nvPicPr>
          <p:cNvPr id="3074" name="Picture 2" descr="Module Thời Gian Thực RTC DS3231">
            <a:extLst>
              <a:ext uri="{FF2B5EF4-FFF2-40B4-BE49-F238E27FC236}">
                <a16:creationId xmlns:a16="http://schemas.microsoft.com/office/drawing/2014/main" id="{FBADC5DD-9312-96F7-C2B8-6DB3C1F8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0" y="718495"/>
            <a:ext cx="3706510" cy="37065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470</Words>
  <Application>Microsoft Office PowerPoint</Application>
  <PresentationFormat>On-screen Show (16:9)</PresentationFormat>
  <Paragraphs>106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Poppins</vt:lpstr>
      <vt:lpstr>Anaheim</vt:lpstr>
      <vt:lpstr>Nunito Light</vt:lpstr>
      <vt:lpstr>Arial</vt:lpstr>
      <vt:lpstr>PT Sans</vt:lpstr>
      <vt:lpstr>Industrial Preliminary Project by Slidesgo</vt:lpstr>
      <vt:lpstr>TRAFFIC LIGHTS  MINI PROJECT</vt:lpstr>
      <vt:lpstr>Team Members</vt:lpstr>
      <vt:lpstr>TABLE OF CONTENTS</vt:lpstr>
      <vt:lpstr>INTRODUCTION</vt:lpstr>
      <vt:lpstr>INTRODUCTIONS</vt:lpstr>
      <vt:lpstr>SYSTEM REQUIREMENTS AND BOM</vt:lpstr>
      <vt:lpstr>TRAFFIC LIGHTS REQUIREMENTS</vt:lpstr>
      <vt:lpstr>MODULE STM32</vt:lpstr>
      <vt:lpstr>MODULE DS3231</vt:lpstr>
      <vt:lpstr>MODULE LED 7 SEGMENT</vt:lpstr>
      <vt:lpstr>MODULE LCD &amp; I2C</vt:lpstr>
      <vt:lpstr>MODULE TRAFFIC LIGHT</vt:lpstr>
      <vt:lpstr>MODULE HC-12</vt:lpstr>
      <vt:lpstr>IMPLEMENTATION</vt:lpstr>
      <vt:lpstr>BLOCK DIAGRAMS</vt:lpstr>
      <vt:lpstr>STM32 INTERNAL SCHEMATIC</vt:lpstr>
      <vt:lpstr>MASTER SCHEMATIC</vt:lpstr>
      <vt:lpstr>PowerPoint Presentation</vt:lpstr>
      <vt:lpstr>PowerPoint Presentation</vt:lpstr>
      <vt:lpstr>PowerPoint Presentation</vt:lpstr>
      <vt:lpstr>PowerPoint Presentation</vt:lpstr>
      <vt:lpstr>SLAVE SCHEMATIC</vt:lpstr>
      <vt:lpstr>PowerPoint Presentation</vt:lpstr>
      <vt:lpstr>PowerPoint Presentation</vt:lpstr>
      <vt:lpstr>FIRMWARE</vt:lpstr>
      <vt:lpstr>MASTER FLOWCHART</vt:lpstr>
      <vt:lpstr>SLAVE FLOWCHART</vt:lpstr>
      <vt:lpstr>MODULE FIRMWARE </vt:lpstr>
      <vt:lpstr>SIMULATION</vt:lpstr>
      <vt:lpstr>PowerPoint Presentation</vt:lpstr>
      <vt:lpstr>CONCLUSION AND FUTURE DEVELOPMENT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Khôi Đào Nguyên</cp:lastModifiedBy>
  <cp:revision>8</cp:revision>
  <dcterms:modified xsi:type="dcterms:W3CDTF">2025-05-07T06:58:58Z</dcterms:modified>
</cp:coreProperties>
</file>